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62" r:id="rId5"/>
    <p:sldId id="263" r:id="rId6"/>
    <p:sldId id="258" r:id="rId7"/>
    <p:sldId id="259" r:id="rId8"/>
    <p:sldId id="264" r:id="rId9"/>
    <p:sldId id="260" r:id="rId10"/>
    <p:sldId id="261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7" autoAdjust="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0592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7502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494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6283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9166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500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71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265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2728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8506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381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F4785-D97A-457C-8BCF-BAA16158BB04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23283-EC74-4C1D-82AA-7FCE3A9170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9892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02" y="0"/>
            <a:ext cx="10685417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35067" y="4421472"/>
            <a:ext cx="12433663" cy="1325563"/>
          </a:xfrm>
        </p:spPr>
        <p:txBody>
          <a:bodyPr>
            <a:normAutofit fontScale="90000"/>
          </a:bodyPr>
          <a:lstStyle/>
          <a:p>
            <a:r>
              <a:rPr lang="it-IT" sz="67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PELOPONNESO</a:t>
            </a:r>
            <a:r>
              <a:rPr lang="it-IT" sz="53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it-IT" sz="6700" b="1" i="1" dirty="0" smtClean="0">
                <a:solidFill>
                  <a:srgbClr val="FFFF00"/>
                </a:solidFill>
                <a:latin typeface="Brush Script MT" panose="03060802040406070304" pitchFamily="66" charset="0"/>
              </a:rPr>
              <a:t>di eccellenza</a:t>
            </a:r>
            <a:r>
              <a:rPr lang="it-IT" sz="5300" b="1" i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/>
            </a:r>
            <a:br>
              <a:rPr lang="it-IT" sz="5300" b="1" i="1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it-IT" sz="3100" b="1" dirty="0" smtClean="0">
                <a:solidFill>
                  <a:schemeClr val="tx1">
                    <a:lumMod val="95000"/>
                  </a:schemeClr>
                </a:solidFill>
                <a:latin typeface="Arial Black" panose="020B0A04020102020204" pitchFamily="34" charset="0"/>
              </a:rPr>
              <a:t>un soggiorno linguistico di ParloGreco</a:t>
            </a:r>
            <a:r>
              <a:rPr lang="it-IT" sz="53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/>
            </a:r>
            <a:br>
              <a:rPr lang="it-IT" sz="53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27 settembre – 4 ottobre 2026</a:t>
            </a:r>
            <a:br>
              <a:rPr lang="it-IT" sz="36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dettaglio percorso e programma</a:t>
            </a:r>
            <a:endParaRPr lang="el-GR" sz="36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53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402963"/>
              </p:ext>
            </p:extLst>
          </p:nvPr>
        </p:nvGraphicFramePr>
        <p:xfrm>
          <a:off x="7741920" y="755718"/>
          <a:ext cx="4450080" cy="17523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50080">
                  <a:extLst>
                    <a:ext uri="{9D8B030D-6E8A-4147-A177-3AD203B41FA5}">
                      <a16:colId xmlns:a16="http://schemas.microsoft.com/office/drawing/2014/main" val="900499516"/>
                    </a:ext>
                  </a:extLst>
                </a:gridCol>
              </a:tblGrid>
              <a:tr h="1752352">
                <a:tc>
                  <a:txBody>
                    <a:bodyPr/>
                    <a:lstStyle/>
                    <a:p>
                      <a:pPr algn="l" fontAlgn="t"/>
                      <a:r>
                        <a:rPr lang="it-IT" sz="2800" b="1" u="none" strike="noStrike" dirty="0">
                          <a:effectLst/>
                        </a:rPr>
                        <a:t>Arrivo partecipanti aeroporto di </a:t>
                      </a:r>
                      <a:r>
                        <a:rPr lang="it-IT" sz="2800" b="1" u="none" strike="noStrike" dirty="0" smtClean="0">
                          <a:effectLst/>
                        </a:rPr>
                        <a:t>Atene.</a:t>
                      </a:r>
                      <a:r>
                        <a:rPr lang="it-IT" sz="2800" b="1" u="none" strike="noStrike" baseline="0" dirty="0" smtClean="0">
                          <a:effectLst/>
                        </a:rPr>
                        <a:t> </a:t>
                      </a:r>
                      <a:r>
                        <a:rPr lang="it-IT" sz="2800" b="1" u="none" strike="noStrike" dirty="0" smtClean="0">
                          <a:effectLst/>
                        </a:rPr>
                        <a:t>Ritrovo </a:t>
                      </a:r>
                      <a:r>
                        <a:rPr lang="it-IT" sz="2800" b="1" u="none" strike="noStrike" dirty="0">
                          <a:effectLst/>
                        </a:rPr>
                        <a:t>in aeroporto </a:t>
                      </a:r>
                      <a:endParaRPr lang="it-IT" sz="2800" b="1" u="none" strike="noStrike" dirty="0" smtClean="0">
                        <a:effectLst/>
                      </a:endParaRPr>
                    </a:p>
                    <a:p>
                      <a:pPr algn="l" fontAlgn="t"/>
                      <a:r>
                        <a:rPr lang="it-IT" sz="2800" b="1" u="none" strike="noStrike" dirty="0" smtClean="0">
                          <a:effectLst/>
                        </a:rPr>
                        <a:t>ore </a:t>
                      </a:r>
                      <a:r>
                        <a:rPr lang="it-IT" sz="2800" b="1" u="none" strike="noStrike" dirty="0">
                          <a:effectLst/>
                        </a:rPr>
                        <a:t>15:00. Partenza in pullmino per Peloponneso</a:t>
                      </a:r>
                      <a:endParaRPr lang="it-IT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20457049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8480728" y="6039786"/>
            <a:ext cx="37112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latin typeface="Arial" panose="020B0604020202020204" pitchFamily="34" charset="0"/>
              </a:rPr>
              <a:t>Domenica </a:t>
            </a:r>
            <a:r>
              <a:rPr lang="it-IT" sz="2400" b="1" dirty="0" smtClean="0">
                <a:latin typeface="Arial" panose="020B0604020202020204" pitchFamily="34" charset="0"/>
              </a:rPr>
              <a:t>27 </a:t>
            </a:r>
            <a:r>
              <a:rPr lang="it-IT" sz="2400" b="1" dirty="0">
                <a:latin typeface="Arial" panose="020B0604020202020204" pitchFamily="34" charset="0"/>
              </a:rPr>
              <a:t>settembre</a:t>
            </a:r>
            <a:r>
              <a:rPr lang="it-IT" sz="2400" dirty="0" smtClean="0"/>
              <a:t> </a:t>
            </a:r>
            <a:endParaRPr lang="el-GR" sz="2400" dirty="0"/>
          </a:p>
        </p:txBody>
      </p:sp>
      <p:sp>
        <p:nvSpPr>
          <p:cNvPr id="8" name="Rectangle 7"/>
          <p:cNvSpPr/>
          <p:nvPr/>
        </p:nvSpPr>
        <p:spPr>
          <a:xfrm>
            <a:off x="1001486" y="126832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17:30 Arrivo nel Peloponneso a Kalavryta, sistemazione in albergo.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0" y="4045522"/>
            <a:ext cx="5821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19:00 incontro ParloGreco in albergo.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10" name="Rectangle 9"/>
          <p:cNvSpPr/>
          <p:nvPr/>
        </p:nvSpPr>
        <p:spPr>
          <a:xfrm>
            <a:off x="-85640" y="5019712"/>
            <a:ext cx="746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20:30 Cena da "Varvitsiotis" con specialità locali, come "Armouzi", crema di yogurt, feta e menta.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658" y="2852019"/>
            <a:ext cx="4781650" cy="318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62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9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573361" y="5996242"/>
            <a:ext cx="37641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Lunedì </a:t>
            </a:r>
            <a:r>
              <a:rPr lang="it-IT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28 </a:t>
            </a:r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settembre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sp>
        <p:nvSpPr>
          <p:cNvPr id="4" name="Rectangle 3"/>
          <p:cNvSpPr/>
          <p:nvPr/>
        </p:nvSpPr>
        <p:spPr>
          <a:xfrm>
            <a:off x="-60961" y="784919"/>
            <a:ext cx="51641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10:00 Monastero "Mega Spileo". </a:t>
            </a:r>
            <a:endParaRPr lang="it-IT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11:30 </a:t>
            </a:r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Monastero "Aghia Lavra".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4763361" y="1385067"/>
            <a:ext cx="762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12:30 passeggiata in centro, Cooperativa agricola, museo dell'olocausto di Kalavryta, ferrovia a cremagliera, negozi di artigianato e erbe.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4763361" y="2818708"/>
            <a:ext cx="7489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14:00  Pranzo in piazza a Kalavryta, ristorante "Peri orekseos", cucina greca con lo staff di Vassilis.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6096000" y="401413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17:00 Arrivo a Klitoria e sistemazione in albergo. Tempo libero.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4763361" y="4922076"/>
            <a:ext cx="72370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20:30 Cena da "Palivos" con specialità locali, salsicce di pecora e "yuvarlakia avgolemono".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0" y="1686773"/>
            <a:ext cx="4525191" cy="30167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99" y="1720732"/>
            <a:ext cx="4533901" cy="3022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63" y="1762660"/>
            <a:ext cx="4521947" cy="30146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09" y="1807547"/>
            <a:ext cx="3358999" cy="5038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45" y="2316791"/>
            <a:ext cx="4517365" cy="301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7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69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26839" y="6004951"/>
            <a:ext cx="3865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Martedì </a:t>
            </a:r>
            <a:r>
              <a:rPr lang="it-IT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29 </a:t>
            </a:r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settembre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sp>
        <p:nvSpPr>
          <p:cNvPr id="4" name="Rectangle 3"/>
          <p:cNvSpPr/>
          <p:nvPr/>
        </p:nvSpPr>
        <p:spPr>
          <a:xfrm>
            <a:off x="4162697" y="1102864"/>
            <a:ext cx="91178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09:30  Camminata alla scoperta dell'antica Klitoria. Passeggiata bucolica in campagnia. Et in Arcadia ego.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5059680" y="2039766"/>
            <a:ext cx="7132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12:00 Area archeologica di Lousi e tempio dorico del 3o secolo ac. di Hemerisia Artemide.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4920343" y="3159834"/>
            <a:ext cx="72716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14:00  Planitero. Camminata verso le sorgenti di Aroanio e il bosco di platani secolari. </a:t>
            </a:r>
            <a:endParaRPr lang="it-IT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Pranzo </a:t>
            </a:r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da Aroanides tra gli alevamenti di trote.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6313714" y="4710790"/>
            <a:ext cx="5878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20:30 Cena </a:t>
            </a:r>
            <a:r>
              <a:rPr lang="it-IT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 Klitoria, in </a:t>
            </a:r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piazza da "Mouries" con souvlaki e kontosouvli.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9766"/>
            <a:ext cx="4841966" cy="32279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" y="2221934"/>
            <a:ext cx="4811487" cy="32607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" y="2426406"/>
            <a:ext cx="4813664" cy="320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32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803462" y="5909157"/>
            <a:ext cx="42643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Mercoledì </a:t>
            </a:r>
            <a:r>
              <a:rPr lang="it-IT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30 </a:t>
            </a:r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settembre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sp>
        <p:nvSpPr>
          <p:cNvPr id="4" name="Rectangle 3"/>
          <p:cNvSpPr/>
          <p:nvPr/>
        </p:nvSpPr>
        <p:spPr>
          <a:xfrm>
            <a:off x="6096000" y="1189949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10:00 Visita caseificio di Klitoria. Sorgenti di Ladon. </a:t>
            </a:r>
            <a:endParaRPr lang="it-IT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Vite </a:t>
            </a:r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di Pausania.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9652790" y="2522096"/>
            <a:ext cx="21888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14:00 Pranzo </a:t>
            </a:r>
            <a:endParaRPr lang="el-GR" sz="28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994432"/>
              </p:ext>
            </p:extLst>
          </p:nvPr>
        </p:nvGraphicFramePr>
        <p:xfrm>
          <a:off x="6232978" y="3437284"/>
          <a:ext cx="5375547" cy="861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75547">
                  <a:extLst>
                    <a:ext uri="{9D8B030D-6E8A-4147-A177-3AD203B41FA5}">
                      <a16:colId xmlns:a16="http://schemas.microsoft.com/office/drawing/2014/main" val="29742255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it-IT" sz="2800" b="1" u="none" strike="noStrike" dirty="0">
                          <a:effectLst/>
                        </a:rPr>
                        <a:t>Tempo libero a Klitoria. In piscina coperta e all'aperto.</a:t>
                      </a:r>
                      <a:endParaRPr lang="it-IT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219506027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316463" y="4810955"/>
            <a:ext cx="68755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20:30 Cena da "Palivos" con specialità locali.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1" y="1106467"/>
            <a:ext cx="4939891" cy="32932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2" y="1682476"/>
            <a:ext cx="4939890" cy="32932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0" y="2043786"/>
            <a:ext cx="4935582" cy="32903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0" y="2809209"/>
            <a:ext cx="4935583" cy="329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8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2616" y="919983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10:00  Feneos. Visita dell'area archeologica. Museo archeologico, dove è esposta testa della dea Ygeia.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7213575" y="1154277"/>
            <a:ext cx="55793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11:00 Sosta in piazza di Feneos antica con l'albero-campanile.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6174378" y="344948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12:00 Monastero di San Giorgio del 1693 con soppalco della scuola segreta (kryfo scholeio) e lago Doxa (artificiale).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8969643" y="5913977"/>
            <a:ext cx="3222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Giovedì </a:t>
            </a:r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1 ottobre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2231542"/>
            <a:ext cx="5731327" cy="3820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212" y="2513235"/>
            <a:ext cx="2874916" cy="43123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37" y="2448453"/>
            <a:ext cx="2918104" cy="43771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42"/>
            <a:ext cx="5754933" cy="385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1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55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7352" y="125508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14:00 Pranzo a Goura, con grande vista sulla piana (ex lago) di Feneos</a:t>
            </a:r>
            <a:r>
              <a:rPr lang="it-IT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el-GR" sz="2800" dirty="0"/>
          </a:p>
        </p:txBody>
      </p:sp>
      <p:sp>
        <p:nvSpPr>
          <p:cNvPr id="4" name="Rectangle 3"/>
          <p:cNvSpPr/>
          <p:nvPr/>
        </p:nvSpPr>
        <p:spPr>
          <a:xfrm>
            <a:off x="4623481" y="5092242"/>
            <a:ext cx="51561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20:30 </a:t>
            </a:r>
            <a:r>
              <a:rPr lang="it-IT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Stymfalia. Cena </a:t>
            </a:r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in albergo.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sp>
        <p:nvSpPr>
          <p:cNvPr id="5" name="Rectangle 4"/>
          <p:cNvSpPr/>
          <p:nvPr/>
        </p:nvSpPr>
        <p:spPr>
          <a:xfrm>
            <a:off x="8969643" y="5913977"/>
            <a:ext cx="3222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Giovedì </a:t>
            </a:r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1 ottobre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565" y="1002584"/>
            <a:ext cx="5686715" cy="379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4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03687" y="5874323"/>
            <a:ext cx="3202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Venerdì </a:t>
            </a:r>
            <a:r>
              <a:rPr lang="it-IT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2 </a:t>
            </a:r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ottobre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1609077"/>
            <a:ext cx="63552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09:30  Museo dell'ambiente di Stymfalia.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-12083" y="2165676"/>
            <a:ext cx="65203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11:00 Area archeologca di Stimfalia. Abbaia di Zarakas.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3609952"/>
            <a:ext cx="69581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12:00 Partenza per Alea. 13:00 passeggiata nell'area archeologica di </a:t>
            </a:r>
            <a:r>
              <a:rPr lang="it-IT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Alea.</a:t>
            </a:r>
            <a:endParaRPr lang="el-GR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-3929" y="4736701"/>
            <a:ext cx="30319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14:00 Pranzo Alea.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0" y="5874323"/>
            <a:ext cx="47740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20:30 Cena sul lago Stymfalos.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219" y="809235"/>
            <a:ext cx="5276104" cy="35174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311" y="1067933"/>
            <a:ext cx="5264756" cy="34961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47" y="1462871"/>
            <a:ext cx="5233046" cy="34886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295" y="1950460"/>
            <a:ext cx="5222927" cy="348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9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6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088265" y="5917866"/>
            <a:ext cx="3103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Sabato 3 </a:t>
            </a:r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ottobre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sp>
        <p:nvSpPr>
          <p:cNvPr id="4" name="Rectangle 3"/>
          <p:cNvSpPr/>
          <p:nvPr/>
        </p:nvSpPr>
        <p:spPr>
          <a:xfrm>
            <a:off x="6418217" y="111157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10:00  Museo e aree archeologiche di Nemea. Tempio di Ercole a Kleones. </a:t>
            </a:r>
            <a:endParaRPr lang="el-GR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6418217" y="2065679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12:30 Visita cooperativa vinicola di Nemea. Salita alla Madonna della roccia.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5561711" y="3725691"/>
            <a:ext cx="67594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14:00  Pranzo a Aidonia. Taverna "To chani".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5561711" y="4344725"/>
            <a:ext cx="65011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16:00 Passeggiata nelle Tombe Micenee di Aidonia.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5561711" y="5394646"/>
            <a:ext cx="3636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20:30 Cena conclusiva.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62" y="910614"/>
            <a:ext cx="4691878" cy="31279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62" y="1216807"/>
            <a:ext cx="4691878" cy="31279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4" y="1419496"/>
            <a:ext cx="3378926" cy="506838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97" y="1588625"/>
            <a:ext cx="3692705" cy="553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4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568892" y="5865614"/>
            <a:ext cx="36231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Domenica </a:t>
            </a:r>
            <a:r>
              <a:rPr lang="it-IT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4 </a:t>
            </a:r>
            <a:r>
              <a:rPr lang="it-IT" sz="2800" b="1" dirty="0">
                <a:solidFill>
                  <a:srgbClr val="000000"/>
                </a:solidFill>
                <a:latin typeface="Arial" panose="020B0604020202020204" pitchFamily="34" charset="0"/>
              </a:rPr>
              <a:t>ottobre</a:t>
            </a:r>
            <a:r>
              <a:rPr lang="it-IT" sz="2800" dirty="0" smtClean="0"/>
              <a:t> </a:t>
            </a:r>
            <a:endParaRPr lang="el-GR" sz="2800" dirty="0"/>
          </a:p>
        </p:txBody>
      </p:sp>
      <p:sp>
        <p:nvSpPr>
          <p:cNvPr id="4" name="Rectangle 3"/>
          <p:cNvSpPr/>
          <p:nvPr/>
        </p:nvSpPr>
        <p:spPr>
          <a:xfrm>
            <a:off x="244206" y="1580997"/>
            <a:ext cx="6108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09:00 Partenza per Aeroporto di Atene.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7451325" y="4411283"/>
            <a:ext cx="4801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12:00 In aeroporto e partenze.</a:t>
            </a:r>
            <a:r>
              <a:rPr lang="it-IT" sz="2800" b="1" dirty="0" smtClean="0"/>
              <a:t> </a:t>
            </a:r>
            <a:endParaRPr lang="el-GR" sz="2800" b="1" dirty="0"/>
          </a:p>
        </p:txBody>
      </p:sp>
    </p:spTree>
    <p:extLst>
      <p:ext uri="{BB962C8B-B14F-4D97-AF65-F5344CB8AC3E}">
        <p14:creationId xmlns:p14="http://schemas.microsoft.com/office/powerpoint/2010/main" val="43214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611086" y="503024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it-IT" sz="5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PELOPONNESO</a:t>
            </a:r>
            <a:r>
              <a:rPr lang="it-IT" sz="5400" b="1" dirty="0" smtClean="0">
                <a:solidFill>
                  <a:schemeClr val="bg1"/>
                </a:solidFill>
              </a:rPr>
              <a:t> </a:t>
            </a:r>
            <a:r>
              <a:rPr lang="it-IT" sz="54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Brush Script MT" panose="03060802040406070304" pitchFamily="66" charset="0"/>
              </a:rPr>
              <a:t>di eccellenza</a:t>
            </a:r>
          </a:p>
          <a:p>
            <a:r>
              <a:rPr lang="it-IT" b="1" dirty="0" smtClean="0"/>
              <a:t>27 settembre – 4 ottobre 2026</a:t>
            </a:r>
          </a:p>
          <a:p>
            <a:r>
              <a:rPr lang="it-IT" b="1" dirty="0" smtClean="0"/>
              <a:t>grazie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47214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492" y="300672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latin typeface="Arial Black" panose="020B0A04020102020204" pitchFamily="34" charset="0"/>
              </a:rPr>
              <a:t>Prossime scadenze: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5300" b="1" dirty="0" smtClean="0"/>
              <a:t>Entro 5 giugno iscrizione con anticipo di un terzo circa della quota.</a:t>
            </a:r>
            <a:br>
              <a:rPr lang="it-IT" sz="5300" b="1" dirty="0" smtClean="0"/>
            </a:br>
            <a:r>
              <a:rPr lang="it-IT" sz="5300" b="1" dirty="0" smtClean="0"/>
              <a:t/>
            </a:r>
            <a:br>
              <a:rPr lang="it-IT" sz="5300" b="1" dirty="0" smtClean="0"/>
            </a:br>
            <a:r>
              <a:rPr lang="it-IT" sz="5300" b="1" dirty="0" smtClean="0"/>
              <a:t>Saldo entro il 30 agosto.</a:t>
            </a:r>
            <a:br>
              <a:rPr lang="it-IT" sz="5300" b="1" dirty="0" smtClean="0"/>
            </a:br>
            <a:r>
              <a:rPr lang="it-IT" sz="5300" b="1" dirty="0" smtClean="0"/>
              <a:t/>
            </a:r>
            <a:br>
              <a:rPr lang="it-IT" sz="5300" b="1" dirty="0" smtClean="0"/>
            </a:br>
            <a:r>
              <a:rPr lang="it-IT" sz="5300" b="1" dirty="0" smtClean="0"/>
              <a:t>Incontro domenica 27 settembre alle ore 15:00 ad Atene.</a:t>
            </a:r>
            <a:r>
              <a:rPr lang="it-IT" dirty="0" smtClean="0"/>
              <a:t/>
            </a:r>
            <a:br>
              <a:rPr lang="it-IT" dirty="0" smtClean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5581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460</TotalTime>
  <Words>470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Brush Script MT</vt:lpstr>
      <vt:lpstr>Calibri</vt:lpstr>
      <vt:lpstr>Calibri Light</vt:lpstr>
      <vt:lpstr>Office Theme</vt:lpstr>
      <vt:lpstr>PELOPONNESO di eccellenza un soggiorno linguistico di ParloGreco 27 settembre – 4 ottobre 2026 dettaglio percorso e programma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Prossime scadenze:  Entro 5 giugno iscrizione con anticipo di un terzo circa della quota.  Saldo entro il 30 agosto.  Incontro domenica 27 settembre alle ore 15:00 ad Atene.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53</cp:revision>
  <dcterms:created xsi:type="dcterms:W3CDTF">2026-05-17T18:11:32Z</dcterms:created>
  <dcterms:modified xsi:type="dcterms:W3CDTF">2026-05-19T17:06:53Z</dcterms:modified>
</cp:coreProperties>
</file>