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9" r:id="rId6"/>
    <p:sldId id="260" r:id="rId7"/>
    <p:sldId id="261" r:id="rId8"/>
    <p:sldId id="270" r:id="rId9"/>
    <p:sldId id="262" r:id="rId10"/>
    <p:sldId id="263" r:id="rId11"/>
    <p:sldId id="271" r:id="rId12"/>
    <p:sldId id="264" r:id="rId13"/>
    <p:sldId id="272" r:id="rId14"/>
    <p:sldId id="265" r:id="rId15"/>
    <p:sldId id="273" r:id="rId16"/>
    <p:sldId id="266" r:id="rId17"/>
    <p:sldId id="267" r:id="rId18"/>
    <p:sldId id="274" r:id="rId19"/>
    <p:sldId id="268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0CF156-D7E3-4750-8BAF-6404DD8383A6}" type="datetimeFigureOut">
              <a:rPr lang="el-GR" smtClean="0"/>
              <a:t>15/3/2026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DF8A31-9392-4BA4-9F84-339B2876E21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57723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12469-CD1F-4631-94F2-B2A97CAC0A03}" type="datetime1">
              <a:rPr lang="el-GR" smtClean="0"/>
              <a:t>15/3/2026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PELOPONNESO di eccellenza Soggiorno linguistico 27 settembe - 4 ottobre 2026</a:t>
            </a: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5FE8D-9C37-4ED3-99BE-119CD3C1DA9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24369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3AAA8-DAE8-4BFD-B3CD-0BC495E19C52}" type="datetime1">
              <a:rPr lang="el-GR" smtClean="0"/>
              <a:t>15/3/2026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PELOPONNESO di eccellenza Soggiorno linguistico 27 settembe - 4 ottobre 2026</a:t>
            </a: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5FE8D-9C37-4ED3-99BE-119CD3C1DA9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71762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158F8-85C9-4800-837F-79499C421EF7}" type="datetime1">
              <a:rPr lang="el-GR" smtClean="0"/>
              <a:t>15/3/2026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PELOPONNESO di eccellenza Soggiorno linguistico 27 settembe - 4 ottobre 2026</a:t>
            </a: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5FE8D-9C37-4ED3-99BE-119CD3C1DA9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92224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5BB91-BF64-4B1C-89BB-CB3CA614D850}" type="datetime1">
              <a:rPr lang="el-GR" smtClean="0"/>
              <a:t>15/3/2026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PELOPONNESO di eccellenza Soggiorno linguistico 27 settembe - 4 ottobre 2026</a:t>
            </a:r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5FE8D-9C37-4ED3-99BE-119CD3C1DA9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95452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A8D05-0B7C-4714-8E3A-7372F2029A1A}" type="datetime1">
              <a:rPr lang="el-GR" smtClean="0"/>
              <a:t>15/3/2026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PELOPONNESO di eccellenza Soggiorno linguistico 27 settembe - 4 ottobre 2026</a:t>
            </a:r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5FE8D-9C37-4ED3-99BE-119CD3C1DA9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81603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DA16A-4A68-4D65-B460-BB26E46CF34F}" type="datetime1">
              <a:rPr lang="el-GR" smtClean="0"/>
              <a:t>15/3/2026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PELOPONNESO di eccellenza Soggiorno linguistico 27 settembe - 4 ottobre 2026</a:t>
            </a:r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5FE8D-9C37-4ED3-99BE-119CD3C1DA9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72676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A6DB0-D246-45BE-AFC5-00EFFC2DC9D0}" type="datetime1">
              <a:rPr lang="el-GR" smtClean="0"/>
              <a:t>15/3/2026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PELOPONNESO di eccellenza Soggiorno linguistico 27 settembe - 4 ottobre 2026</a:t>
            </a:r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5FE8D-9C37-4ED3-99BE-119CD3C1DA9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03549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F1BEE-1D7C-4AEB-B324-BF8541FCE8AA}" type="datetime1">
              <a:rPr lang="el-GR" smtClean="0"/>
              <a:t>15/3/2026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PELOPONNESO di eccellenza Soggiorno linguistico 27 settembe - 4 ottobre 2026</a:t>
            </a:r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5FE8D-9C37-4ED3-99BE-119CD3C1DA9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89636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562BB-0516-4609-8C15-469B71C8DCD9}" type="datetime1">
              <a:rPr lang="el-GR" smtClean="0"/>
              <a:t>15/3/2026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PELOPONNESO di eccellenza Soggiorno linguistico 27 settembe - 4 ottobre 2026</a:t>
            </a:r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5FE8D-9C37-4ED3-99BE-119CD3C1DA9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69196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33103-5F94-4BB9-815D-753C490E7C94}" type="datetime1">
              <a:rPr lang="el-GR" smtClean="0"/>
              <a:t>15/3/2026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PELOPONNESO di eccellenza Soggiorno linguistico 27 settembe - 4 ottobre 2026</a:t>
            </a: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5FE8D-9C37-4ED3-99BE-119CD3C1DA9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29408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079E0-A5A7-48ED-9E39-7C9E8D949266}" type="datetime1">
              <a:rPr lang="el-GR" smtClean="0"/>
              <a:t>15/3/2026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PELOPONNESO di eccellenza Soggiorno linguistico 27 settembe - 4 ottobre 2026</a:t>
            </a: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5FE8D-9C37-4ED3-99BE-119CD3C1DA9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36474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64841F-D86F-409B-A14A-74A218115444}" type="datetime1">
              <a:rPr lang="el-GR" smtClean="0"/>
              <a:t>15/3/2026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 smtClean="0"/>
              <a:t>PELOPONNESO di eccellenza Soggiorno linguistico 27 settembe - 4 ottobre 2026</a:t>
            </a: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D5FE8D-9C37-4ED3-99BE-119CD3C1DA9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04084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mailto:parlogreco@gmail.com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715589" y="6356350"/>
            <a:ext cx="8699862" cy="365125"/>
          </a:xfrm>
        </p:spPr>
        <p:txBody>
          <a:bodyPr/>
          <a:lstStyle/>
          <a:p>
            <a:r>
              <a:rPr lang="it-IT" sz="1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«PELOPONNESO di eccellenza» Soggiorno linguistico di ParloGreco  27 settembe - 4 ottobre 2026</a:t>
            </a:r>
            <a:endParaRPr lang="el-GR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5FE8D-9C37-4ED3-99BE-119CD3C1DA99}" type="slidenum">
              <a:rPr lang="el-GR" smtClean="0"/>
              <a:t>1</a:t>
            </a:fld>
            <a:endParaRPr lang="el-GR"/>
          </a:p>
        </p:txBody>
      </p:sp>
      <p:sp>
        <p:nvSpPr>
          <p:cNvPr id="6" name="Rectangle 5"/>
          <p:cNvSpPr/>
          <p:nvPr/>
        </p:nvSpPr>
        <p:spPr>
          <a:xfrm>
            <a:off x="435428" y="428660"/>
            <a:ext cx="10918371" cy="5537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9600" dirty="0" smtClean="0">
                <a:solidFill>
                  <a:srgbClr val="00B05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Peloponneso</a:t>
            </a:r>
            <a:r>
              <a:rPr lang="it-IT" sz="8800" u="sng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8800" b="1" i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8800" b="1" i="1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</a:t>
            </a:r>
            <a:r>
              <a:rPr lang="it-IT" sz="8800" b="1" i="1" u="sng" dirty="0" smtClean="0">
                <a:effectLst/>
                <a:latin typeface="Edwardian Script ITC" panose="030303020407070D08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di eccellenza</a:t>
            </a:r>
            <a:r>
              <a:rPr lang="it-IT" sz="8800" b="1" u="sng" dirty="0" smtClean="0">
                <a:effectLst/>
                <a:latin typeface="Edwardian Script ITC" panose="030303020407070D08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it-IT" sz="8800" u="sng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l-GR" sz="8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945005" algn="l"/>
              </a:tabLst>
            </a:pPr>
            <a:endParaRPr lang="it-IT" sz="3200" b="1" dirty="0" smtClean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945005" algn="l"/>
              </a:tabLst>
            </a:pPr>
            <a:r>
              <a:rPr lang="it-IT" sz="48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27 </a:t>
            </a:r>
            <a:r>
              <a:rPr lang="it-IT" sz="48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settembre – 4 Ottobre 2026.   Programma preliminare.</a:t>
            </a:r>
            <a:endParaRPr lang="el-GR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681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525486" y="6356350"/>
            <a:ext cx="5627914" cy="365125"/>
          </a:xfrm>
        </p:spPr>
        <p:txBody>
          <a:bodyPr/>
          <a:lstStyle/>
          <a:p>
            <a:r>
              <a:rPr lang="it-IT" dirty="0" smtClean="0"/>
              <a:t>PELOPONNESO di eccellenza Soggiorno linguistico 27 settembe - 4 ottobre 2026</a:t>
            </a:r>
            <a:endParaRPr lang="el-G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5FE8D-9C37-4ED3-99BE-119CD3C1DA99}" type="slidenum">
              <a:rPr lang="el-GR" smtClean="0"/>
              <a:t>2</a:t>
            </a:fld>
            <a:endParaRPr lang="el-GR"/>
          </a:p>
        </p:txBody>
      </p:sp>
      <p:sp>
        <p:nvSpPr>
          <p:cNvPr id="4" name="Rectangle 3"/>
          <p:cNvSpPr/>
          <p:nvPr/>
        </p:nvSpPr>
        <p:spPr>
          <a:xfrm>
            <a:off x="296090" y="229788"/>
            <a:ext cx="11591109" cy="5932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48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 nuovo Soggiorno Linguistico di ParloGreco </a:t>
            </a:r>
            <a:r>
              <a:rPr lang="it-IT" sz="48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nei </a:t>
            </a:r>
            <a:r>
              <a:rPr lang="it-IT" sz="48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luoghi della </a:t>
            </a:r>
            <a:r>
              <a:rPr lang="it-IT" sz="48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mitologia</a:t>
            </a:r>
            <a:r>
              <a:rPr lang="el-GR" sz="48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48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it-IT" sz="4800" b="1" dirty="0" smtClean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48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</a:t>
            </a:r>
            <a:r>
              <a:rPr lang="it-IT" sz="48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lla </a:t>
            </a:r>
            <a:r>
              <a:rPr lang="it-IT" sz="48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ricerca delle sacre terre di adorazione della vita e della natura, </a:t>
            </a:r>
            <a:endParaRPr lang="it-IT" sz="4800" b="1" dirty="0" smtClean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48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sulle </a:t>
            </a:r>
            <a:r>
              <a:rPr lang="it-IT" sz="48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tracce </a:t>
            </a:r>
            <a:r>
              <a:rPr lang="it-IT" sz="48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bucoliche di </a:t>
            </a:r>
            <a:r>
              <a:rPr lang="it-IT" sz="48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Pausania e nei luoghi delle ninfe e dei satiri.</a:t>
            </a:r>
            <a:endParaRPr lang="el-GR" sz="4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7598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804160" y="6356350"/>
            <a:ext cx="5349240" cy="365125"/>
          </a:xfrm>
        </p:spPr>
        <p:txBody>
          <a:bodyPr/>
          <a:lstStyle/>
          <a:p>
            <a:r>
              <a:rPr lang="it-IT" dirty="0" smtClean="0"/>
              <a:t>PELOPONNESO di eccellenza Soggiorno linguistico 27 settembe - 4 ottobre 2026</a:t>
            </a:r>
            <a:endParaRPr lang="el-G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5FE8D-9C37-4ED3-99BE-119CD3C1DA99}" type="slidenum">
              <a:rPr lang="el-GR" smtClean="0"/>
              <a:t>3</a:t>
            </a:fld>
            <a:endParaRPr lang="el-GR"/>
          </a:p>
        </p:txBody>
      </p:sp>
      <p:sp>
        <p:nvSpPr>
          <p:cNvPr id="4" name="Rectangle 3"/>
          <p:cNvSpPr/>
          <p:nvPr/>
        </p:nvSpPr>
        <p:spPr>
          <a:xfrm>
            <a:off x="330925" y="151410"/>
            <a:ext cx="11564983" cy="5932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48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 percorso “fuori strada” nel </a:t>
            </a:r>
            <a:r>
              <a:rPr lang="it-IT" sz="48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Peloponneso, da </a:t>
            </a:r>
            <a:r>
              <a:rPr lang="it-IT" sz="48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Corinzia a </a:t>
            </a:r>
            <a:r>
              <a:rPr lang="it-IT" sz="48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Acaia</a:t>
            </a:r>
            <a:r>
              <a:rPr lang="el-GR" sz="48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48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it-IT" sz="4800" b="1" dirty="0" smtClean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48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</a:t>
            </a:r>
            <a:r>
              <a:rPr lang="it-IT" sz="48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ttraverso </a:t>
            </a:r>
            <a:r>
              <a:rPr lang="it-IT" sz="48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regioni rurali e le foreste, le </a:t>
            </a:r>
            <a:r>
              <a:rPr lang="it-IT" sz="48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sorgenti, </a:t>
            </a:r>
            <a:r>
              <a:rPr lang="it-IT" sz="48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fiumi e i </a:t>
            </a:r>
            <a:r>
              <a:rPr lang="it-IT" sz="48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laghi</a:t>
            </a:r>
            <a:r>
              <a:rPr lang="it-IT" sz="48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it-IT" sz="48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it-IT" sz="4800" b="1" dirty="0" smtClean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48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it-IT" sz="48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coprendo </a:t>
            </a:r>
            <a:r>
              <a:rPr lang="it-IT" sz="48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siti sacri, santuari e altari di ieri e di oggi. </a:t>
            </a:r>
            <a:endParaRPr lang="el-GR" sz="4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8998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518263" y="6356350"/>
            <a:ext cx="5686697" cy="365125"/>
          </a:xfrm>
        </p:spPr>
        <p:txBody>
          <a:bodyPr/>
          <a:lstStyle/>
          <a:p>
            <a:r>
              <a:rPr lang="it-IT" dirty="0" smtClean="0"/>
              <a:t>PELOPONNESO di eccellenza Soggiorno linguistico 27 settembe - 4 ottobre 2026</a:t>
            </a:r>
            <a:endParaRPr lang="el-G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5FE8D-9C37-4ED3-99BE-119CD3C1DA99}" type="slidenum">
              <a:rPr lang="el-GR" smtClean="0"/>
              <a:t>4</a:t>
            </a:fld>
            <a:endParaRPr lang="el-GR"/>
          </a:p>
        </p:txBody>
      </p:sp>
      <p:sp>
        <p:nvSpPr>
          <p:cNvPr id="4" name="Rectangle 3"/>
          <p:cNvSpPr/>
          <p:nvPr/>
        </p:nvSpPr>
        <p:spPr>
          <a:xfrm>
            <a:off x="256901" y="212098"/>
            <a:ext cx="11778343" cy="6137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48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Sette giorni</a:t>
            </a:r>
            <a:r>
              <a:rPr lang="it-IT" sz="48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48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nella </a:t>
            </a:r>
            <a:r>
              <a:rPr lang="it-IT" sz="48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Grecia </a:t>
            </a:r>
            <a:r>
              <a:rPr lang="it-IT" sz="48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incontaminata dal turismo di </a:t>
            </a:r>
            <a:r>
              <a:rPr lang="it-IT" sz="48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massa per:</a:t>
            </a:r>
            <a:endParaRPr lang="it-IT" sz="4800" b="1" dirty="0" smtClean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indent="-6858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48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it-IT" sz="48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scoltare </a:t>
            </a:r>
            <a:r>
              <a:rPr lang="it-IT" sz="48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parlare in </a:t>
            </a:r>
            <a:r>
              <a:rPr lang="it-IT" sz="48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greco </a:t>
            </a:r>
          </a:p>
          <a:p>
            <a:pPr marL="685800" indent="-6858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48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it-IT" sz="48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mmirare </a:t>
            </a:r>
            <a:r>
              <a:rPr lang="it-IT" sz="48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paesaggi di </a:t>
            </a:r>
            <a:r>
              <a:rPr lang="it-IT" sz="48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Pausania </a:t>
            </a:r>
            <a:endParaRPr lang="it-IT" sz="4800" b="1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indent="-6858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48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it-IT" sz="48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ssaggiare </a:t>
            </a:r>
            <a:r>
              <a:rPr lang="it-IT" sz="48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delizie </a:t>
            </a:r>
            <a:r>
              <a:rPr lang="it-IT" sz="48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gastronomiche</a:t>
            </a:r>
          </a:p>
          <a:p>
            <a:pPr marL="685800" indent="-6858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48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Incontrare </a:t>
            </a:r>
            <a:r>
              <a:rPr lang="it-IT" sz="48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produzioni </a:t>
            </a:r>
            <a:r>
              <a:rPr lang="it-IT" sz="48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tradizionali</a:t>
            </a:r>
          </a:p>
          <a:p>
            <a:pPr marL="685800" indent="-6858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48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it-IT" sz="48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isitare </a:t>
            </a:r>
            <a:r>
              <a:rPr lang="it-IT" sz="48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siti </a:t>
            </a:r>
            <a:r>
              <a:rPr lang="it-IT" sz="48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storici quasi </a:t>
            </a:r>
            <a:r>
              <a:rPr lang="it-IT" sz="48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mai </a:t>
            </a:r>
            <a:r>
              <a:rPr lang="it-IT" sz="48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visti.       </a:t>
            </a:r>
            <a:endParaRPr lang="el-GR" sz="4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6379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595154" y="6356350"/>
            <a:ext cx="5558246" cy="365125"/>
          </a:xfrm>
        </p:spPr>
        <p:txBody>
          <a:bodyPr/>
          <a:lstStyle/>
          <a:p>
            <a:r>
              <a:rPr lang="it-IT" dirty="0" smtClean="0"/>
              <a:t>PELOPONNESO di eccellenza Soggiorno linguistico 27 settembe - 4 ottobre 2026</a:t>
            </a:r>
            <a:endParaRPr lang="el-G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5FE8D-9C37-4ED3-99BE-119CD3C1DA99}" type="slidenum">
              <a:rPr lang="el-GR" smtClean="0"/>
              <a:t>5</a:t>
            </a:fld>
            <a:endParaRPr lang="el-GR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238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44260"/>
            <a:ext cx="12191999" cy="6400610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230879" y="6356350"/>
            <a:ext cx="5477691" cy="365125"/>
          </a:xfrm>
        </p:spPr>
        <p:txBody>
          <a:bodyPr/>
          <a:lstStyle/>
          <a:p>
            <a:r>
              <a:rPr lang="it-IT" dirty="0" smtClean="0"/>
              <a:t>PELOPONNESO di eccellenza Soggiorno linguistico 27 settembe - 4 ottobre 2026</a:t>
            </a:r>
            <a:endParaRPr lang="el-G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5FE8D-9C37-4ED3-99BE-119CD3C1DA99}" type="slidenum">
              <a:rPr lang="el-GR" smtClean="0"/>
              <a:t>6</a:t>
            </a:fld>
            <a:endParaRPr lang="el-GR"/>
          </a:p>
        </p:txBody>
      </p:sp>
      <p:sp>
        <p:nvSpPr>
          <p:cNvPr id="4" name="Rectangle 3"/>
          <p:cNvSpPr/>
          <p:nvPr/>
        </p:nvSpPr>
        <p:spPr>
          <a:xfrm>
            <a:off x="930137" y="3913014"/>
            <a:ext cx="9927771" cy="21708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40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Domenica 27 settembre.</a:t>
            </a:r>
            <a:endParaRPr lang="el-GR" sz="4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40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Arrivo del partecipanti ad Atene e partenza in pullmino per Nemea.</a:t>
            </a:r>
            <a:endParaRPr lang="el-GR" sz="4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2654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29867" cy="5923110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943497" y="6356350"/>
            <a:ext cx="5209903" cy="365125"/>
          </a:xfrm>
        </p:spPr>
        <p:txBody>
          <a:bodyPr/>
          <a:lstStyle/>
          <a:p>
            <a:r>
              <a:rPr lang="it-IT" dirty="0" smtClean="0"/>
              <a:t>PELOPONNESO di eccellenza Soggiorno linguistico 27 settembe - 4 ottobre 2026</a:t>
            </a:r>
            <a:endParaRPr lang="el-G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5FE8D-9C37-4ED3-99BE-119CD3C1DA99}" type="slidenum">
              <a:rPr lang="el-GR" smtClean="0"/>
              <a:t>7</a:t>
            </a:fld>
            <a:endParaRPr lang="el-GR"/>
          </a:p>
        </p:txBody>
      </p:sp>
      <p:sp>
        <p:nvSpPr>
          <p:cNvPr id="4" name="Rectangle 3"/>
          <p:cNvSpPr/>
          <p:nvPr/>
        </p:nvSpPr>
        <p:spPr>
          <a:xfrm>
            <a:off x="2088467" y="464966"/>
            <a:ext cx="9265333" cy="12157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4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Lunedì 28 settembre, Nemea.</a:t>
            </a:r>
            <a:endParaRPr lang="el-GR" sz="4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l-G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465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873829" y="6356350"/>
            <a:ext cx="5279571" cy="365125"/>
          </a:xfrm>
        </p:spPr>
        <p:txBody>
          <a:bodyPr/>
          <a:lstStyle/>
          <a:p>
            <a:r>
              <a:rPr lang="it-IT" dirty="0" smtClean="0"/>
              <a:t>PELOPONNESO di eccellenza Soggiorno linguistico 27 settembe - 4 ottobre 2026</a:t>
            </a:r>
            <a:endParaRPr lang="el-G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5FE8D-9C37-4ED3-99BE-119CD3C1DA99}" type="slidenum">
              <a:rPr lang="el-GR" smtClean="0"/>
              <a:t>8</a:t>
            </a:fld>
            <a:endParaRPr lang="el-GR"/>
          </a:p>
        </p:txBody>
      </p:sp>
      <p:sp>
        <p:nvSpPr>
          <p:cNvPr id="4" name="Rectangle 3"/>
          <p:cNvSpPr/>
          <p:nvPr/>
        </p:nvSpPr>
        <p:spPr>
          <a:xfrm>
            <a:off x="176349" y="580178"/>
            <a:ext cx="7550332" cy="536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4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Chiesa di Madonna della roccia.</a:t>
            </a:r>
            <a:endParaRPr lang="el-GR" sz="4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indent="-5715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4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Sito e museo archeologico di Nemea.</a:t>
            </a:r>
            <a:endParaRPr lang="el-GR" sz="4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indent="-5715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4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Tempio ellenistico a Kleone, dedicato a Ercole</a:t>
            </a:r>
            <a:endParaRPr lang="el-GR" sz="44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0122" y="3007587"/>
            <a:ext cx="4691878" cy="312791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3375" y="138141"/>
            <a:ext cx="4708625" cy="2648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730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934789" y="6356350"/>
            <a:ext cx="5218611" cy="365125"/>
          </a:xfrm>
        </p:spPr>
        <p:txBody>
          <a:bodyPr/>
          <a:lstStyle/>
          <a:p>
            <a:r>
              <a:rPr lang="it-IT" dirty="0" smtClean="0"/>
              <a:t>PELOPONNESO di eccellenza Soggiorno linguistico 27 settembe - 4 ottobre 2026</a:t>
            </a:r>
            <a:endParaRPr lang="el-G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5FE8D-9C37-4ED3-99BE-119CD3C1DA99}" type="slidenum">
              <a:rPr lang="el-GR" smtClean="0"/>
              <a:t>9</a:t>
            </a:fld>
            <a:endParaRPr lang="el-GR"/>
          </a:p>
        </p:txBody>
      </p:sp>
      <p:sp>
        <p:nvSpPr>
          <p:cNvPr id="4" name="Rectangle 3"/>
          <p:cNvSpPr/>
          <p:nvPr/>
        </p:nvSpPr>
        <p:spPr>
          <a:xfrm>
            <a:off x="139337" y="531291"/>
            <a:ext cx="7358743" cy="536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4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Martedì 29 settembre, Nemea.</a:t>
            </a:r>
            <a:endParaRPr lang="el-GR" sz="4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indent="-5715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4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Vitigni e casali di vinificazione dell’ “Ayorgitiko”.</a:t>
            </a:r>
            <a:endParaRPr lang="el-GR" sz="4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indent="-5715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4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Aidonia, tombe </a:t>
            </a:r>
            <a:r>
              <a:rPr lang="it-IT" sz="44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micenee del </a:t>
            </a:r>
            <a:r>
              <a:rPr lang="it-IT" sz="4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16° secolo a.C.</a:t>
            </a:r>
            <a:endParaRPr lang="el-GR" sz="4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5903" y="113749"/>
            <a:ext cx="4946097" cy="674425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3900" y="2753314"/>
            <a:ext cx="5418100" cy="3603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3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435589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952206" y="6356350"/>
            <a:ext cx="5201194" cy="365125"/>
          </a:xfrm>
        </p:spPr>
        <p:txBody>
          <a:bodyPr/>
          <a:lstStyle/>
          <a:p>
            <a:r>
              <a:rPr lang="it-IT" dirty="0" smtClean="0"/>
              <a:t>PELOPONNESO di eccellenza Soggiorno linguistico 27 settembe - 4 ottobre 2026</a:t>
            </a:r>
            <a:endParaRPr lang="el-G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5FE8D-9C37-4ED3-99BE-119CD3C1DA99}" type="slidenum">
              <a:rPr lang="el-GR" smtClean="0"/>
              <a:t>10</a:t>
            </a:fld>
            <a:endParaRPr lang="el-GR"/>
          </a:p>
        </p:txBody>
      </p:sp>
      <p:sp>
        <p:nvSpPr>
          <p:cNvPr id="4" name="Rectangle 3"/>
          <p:cNvSpPr/>
          <p:nvPr/>
        </p:nvSpPr>
        <p:spPr>
          <a:xfrm>
            <a:off x="1297577" y="277016"/>
            <a:ext cx="10570029" cy="7803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4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Mercoledì 30 settembre, Stimfalos</a:t>
            </a:r>
            <a:r>
              <a:rPr lang="it-IT" sz="44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l-GR" sz="4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0899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751909" y="6356350"/>
            <a:ext cx="5401491" cy="365125"/>
          </a:xfrm>
        </p:spPr>
        <p:txBody>
          <a:bodyPr/>
          <a:lstStyle/>
          <a:p>
            <a:r>
              <a:rPr lang="it-IT" dirty="0" smtClean="0"/>
              <a:t>PELOPONNESO di eccellenza Soggiorno linguistico 27 settembe - 4 ottobre 2026</a:t>
            </a:r>
            <a:endParaRPr lang="el-G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5FE8D-9C37-4ED3-99BE-119CD3C1DA99}" type="slidenum">
              <a:rPr lang="el-GR" smtClean="0"/>
              <a:t>11</a:t>
            </a:fld>
            <a:endParaRPr lang="el-GR"/>
          </a:p>
        </p:txBody>
      </p:sp>
      <p:sp>
        <p:nvSpPr>
          <p:cNvPr id="4" name="Rectangle 3"/>
          <p:cNvSpPr/>
          <p:nvPr/>
        </p:nvSpPr>
        <p:spPr>
          <a:xfrm>
            <a:off x="194279" y="346943"/>
            <a:ext cx="6593585" cy="54715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4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Sito archeologico di Stymfalos.</a:t>
            </a:r>
            <a:endParaRPr lang="el-GR" sz="4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indent="-5715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4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Abbazia Cistercense di Zaraka, XIII secolo.</a:t>
            </a:r>
            <a:endParaRPr lang="el-GR" sz="4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indent="-5715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4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Museo dell’ambiente.</a:t>
            </a:r>
            <a:endParaRPr lang="el-GR" sz="4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indent="-5715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4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Monte Killini luogo natio di Ermès.</a:t>
            </a:r>
            <a:endParaRPr lang="el-GR" sz="4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2808" y="120831"/>
            <a:ext cx="5340185" cy="35462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2643" y="920159"/>
            <a:ext cx="5292889" cy="352121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945" y="2238964"/>
            <a:ext cx="5276104" cy="351740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781" y="3380043"/>
            <a:ext cx="5291212" cy="2976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964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035" y="17418"/>
            <a:ext cx="12218035" cy="6278880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760617" y="6356350"/>
            <a:ext cx="5392783" cy="365125"/>
          </a:xfrm>
        </p:spPr>
        <p:txBody>
          <a:bodyPr/>
          <a:lstStyle/>
          <a:p>
            <a:r>
              <a:rPr lang="it-IT" dirty="0" smtClean="0"/>
              <a:t>PELOPONNESO di eccellenza Soggiorno linguistico 27 settembe - 4 ottobre 2026</a:t>
            </a:r>
            <a:endParaRPr lang="el-G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5FE8D-9C37-4ED3-99BE-119CD3C1DA99}" type="slidenum">
              <a:rPr lang="el-GR" smtClean="0"/>
              <a:t>12</a:t>
            </a:fld>
            <a:endParaRPr lang="el-GR"/>
          </a:p>
        </p:txBody>
      </p:sp>
      <p:sp>
        <p:nvSpPr>
          <p:cNvPr id="4" name="Rectangle 3"/>
          <p:cNvSpPr/>
          <p:nvPr/>
        </p:nvSpPr>
        <p:spPr>
          <a:xfrm>
            <a:off x="2760617" y="172512"/>
            <a:ext cx="10981509" cy="7803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4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Giovedì 1 ottobre, Feneos</a:t>
            </a:r>
            <a:r>
              <a:rPr lang="it-IT" sz="44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l-GR" sz="4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769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664823" y="6356350"/>
            <a:ext cx="5488577" cy="365125"/>
          </a:xfrm>
        </p:spPr>
        <p:txBody>
          <a:bodyPr/>
          <a:lstStyle/>
          <a:p>
            <a:r>
              <a:rPr lang="it-IT" dirty="0" smtClean="0"/>
              <a:t>PELOPONNESO di eccellenza Soggiorno linguistico 27 settembe - 4 ottobre 2026</a:t>
            </a:r>
            <a:endParaRPr lang="el-G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5FE8D-9C37-4ED3-99BE-119CD3C1DA99}" type="slidenum">
              <a:rPr lang="el-GR" smtClean="0"/>
              <a:t>13</a:t>
            </a:fld>
            <a:endParaRPr lang="el-GR"/>
          </a:p>
        </p:txBody>
      </p:sp>
      <p:sp>
        <p:nvSpPr>
          <p:cNvPr id="4" name="Rectangle 3"/>
          <p:cNvSpPr/>
          <p:nvPr/>
        </p:nvSpPr>
        <p:spPr>
          <a:xfrm>
            <a:off x="226422" y="160295"/>
            <a:ext cx="6470469" cy="6196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4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Sito archeologico e museo di Feneos.</a:t>
            </a:r>
            <a:endParaRPr lang="el-GR" sz="4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indent="-5715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4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Sorgenti del fiume Ladon, di Demetra e di Artemis.</a:t>
            </a:r>
            <a:endParaRPr lang="el-GR" sz="4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indent="-5715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4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Caseificio tradizionale.</a:t>
            </a:r>
            <a:endParaRPr lang="el-GR" sz="4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indent="-5715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4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grotta </a:t>
            </a:r>
            <a:r>
              <a:rPr lang="it-IT" sz="44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</a:t>
            </a:r>
            <a:r>
              <a:rPr lang="el-GR" sz="44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ι </a:t>
            </a:r>
            <a:r>
              <a:rPr lang="it-IT" sz="44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laghi.</a:t>
            </a:r>
            <a:endParaRPr lang="el-GR" sz="4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481" y="-34834"/>
            <a:ext cx="5681858" cy="31960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705" y="2178273"/>
            <a:ext cx="5726295" cy="322104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6305" y="3065418"/>
            <a:ext cx="5686034" cy="3788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757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422273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882537" y="6356350"/>
            <a:ext cx="5270863" cy="365125"/>
          </a:xfrm>
        </p:spPr>
        <p:txBody>
          <a:bodyPr/>
          <a:lstStyle/>
          <a:p>
            <a:r>
              <a:rPr lang="it-IT" dirty="0" smtClean="0"/>
              <a:t>PELOPONNESO di eccellenza Soggiorno linguistico 27 settembe - 4 ottobre 2026</a:t>
            </a:r>
            <a:endParaRPr lang="el-G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5FE8D-9C37-4ED3-99BE-119CD3C1DA99}" type="slidenum">
              <a:rPr lang="el-GR" smtClean="0"/>
              <a:t>14</a:t>
            </a:fld>
            <a:endParaRPr lang="el-GR"/>
          </a:p>
        </p:txBody>
      </p:sp>
      <p:sp>
        <p:nvSpPr>
          <p:cNvPr id="4" name="Rectangle 3"/>
          <p:cNvSpPr/>
          <p:nvPr/>
        </p:nvSpPr>
        <p:spPr>
          <a:xfrm>
            <a:off x="2333897" y="380563"/>
            <a:ext cx="7765869" cy="7803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4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Venerdì 2 ottobre, Kalavrita</a:t>
            </a:r>
            <a:r>
              <a:rPr lang="it-IT" sz="44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l-GR" sz="4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9853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3947" y="31059"/>
            <a:ext cx="3848053" cy="684098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9097" y="1724298"/>
            <a:ext cx="5652904" cy="40956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9096" y="3497172"/>
            <a:ext cx="5652904" cy="3360828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762103" y="6356350"/>
            <a:ext cx="5582194" cy="365125"/>
          </a:xfrm>
        </p:spPr>
        <p:txBody>
          <a:bodyPr/>
          <a:lstStyle/>
          <a:p>
            <a:r>
              <a:rPr lang="it-IT" dirty="0" smtClean="0"/>
              <a:t>PELOPONNESO di eccellenza Soggiorno linguistico 27 settembe - 4 ottobre 2026</a:t>
            </a:r>
            <a:endParaRPr lang="el-G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5FE8D-9C37-4ED3-99BE-119CD3C1DA99}" type="slidenum">
              <a:rPr lang="el-GR" smtClean="0"/>
              <a:t>15</a:t>
            </a:fld>
            <a:endParaRPr lang="el-GR"/>
          </a:p>
        </p:txBody>
      </p:sp>
      <p:sp>
        <p:nvSpPr>
          <p:cNvPr id="4" name="Rectangle 3"/>
          <p:cNvSpPr/>
          <p:nvPr/>
        </p:nvSpPr>
        <p:spPr>
          <a:xfrm>
            <a:off x="252549" y="104503"/>
            <a:ext cx="8055428" cy="23684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4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Monastero di Mega Spileo.</a:t>
            </a:r>
            <a:endParaRPr lang="el-GR" sz="4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indent="-5715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4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Cooperativa lattiera di Kalavrita. </a:t>
            </a:r>
            <a:endParaRPr lang="el-GR" sz="4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2549" y="2418708"/>
            <a:ext cx="6096000" cy="4439292"/>
          </a:xfrm>
          <a:prstGeom prst="rect">
            <a:avLst/>
          </a:prstGeom>
        </p:spPr>
        <p:txBody>
          <a:bodyPr>
            <a:spAutoFit/>
          </a:bodyPr>
          <a:lstStyle/>
          <a:p>
            <a:pPr marL="571500" indent="-5715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4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Planitero: sorgente del fiume Aroanio, allevamenti trotte, mercatino di erbe e prodotti della montagna.</a:t>
            </a:r>
            <a:endParaRPr lang="el-GR" sz="4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6762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769326" y="6356350"/>
            <a:ext cx="5384074" cy="365125"/>
          </a:xfrm>
        </p:spPr>
        <p:txBody>
          <a:bodyPr/>
          <a:lstStyle/>
          <a:p>
            <a:r>
              <a:rPr lang="it-IT" dirty="0" smtClean="0"/>
              <a:t>PELOPONNESO di eccellenza Soggiorno linguistico 27 settembe - 4 ottobre 2026</a:t>
            </a:r>
            <a:endParaRPr lang="el-G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5FE8D-9C37-4ED3-99BE-119CD3C1DA99}" type="slidenum">
              <a:rPr lang="el-GR" smtClean="0"/>
              <a:t>16</a:t>
            </a:fld>
            <a:endParaRPr lang="el-GR"/>
          </a:p>
        </p:txBody>
      </p:sp>
      <p:sp>
        <p:nvSpPr>
          <p:cNvPr id="4" name="Rectangle 3"/>
          <p:cNvSpPr/>
          <p:nvPr/>
        </p:nvSpPr>
        <p:spPr>
          <a:xfrm>
            <a:off x="200297" y="571469"/>
            <a:ext cx="5904412" cy="536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4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Sabato 3 ottobre, Kalavrita.</a:t>
            </a:r>
            <a:endParaRPr lang="el-GR" sz="4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indent="-5715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4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Monastero di Aghia Lavra.</a:t>
            </a:r>
            <a:endParaRPr lang="el-GR" sz="4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indent="-5715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4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Monte Helmos con la mitologica cascata di Stige.</a:t>
            </a:r>
            <a:endParaRPr lang="el-GR" sz="4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1458" y="155557"/>
            <a:ext cx="6388234" cy="2457013"/>
          </a:xfrm>
          <a:prstGeom prst="rect">
            <a:avLst/>
          </a:prstGeom>
        </p:spPr>
      </p:pic>
      <p:pic>
        <p:nvPicPr>
          <p:cNvPr id="2050" name="Picture 2" descr="Ύδατα Στυγός | Καλάβρυτα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7992" y="2785690"/>
            <a:ext cx="6371700" cy="3345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4907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6100"/>
            <a:ext cx="10990217" cy="6350250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812869" y="6356350"/>
            <a:ext cx="5340531" cy="365125"/>
          </a:xfrm>
        </p:spPr>
        <p:txBody>
          <a:bodyPr/>
          <a:lstStyle/>
          <a:p>
            <a:r>
              <a:rPr lang="it-IT" dirty="0" smtClean="0"/>
              <a:t>PELOPONNESO di eccellenza Soggiorno linguistico 27 settembe - 4 ottobre 2026</a:t>
            </a:r>
            <a:endParaRPr lang="el-G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5FE8D-9C37-4ED3-99BE-119CD3C1DA99}" type="slidenum">
              <a:rPr lang="el-GR" smtClean="0"/>
              <a:t>17</a:t>
            </a:fld>
            <a:endParaRPr lang="el-GR"/>
          </a:p>
        </p:txBody>
      </p:sp>
      <p:sp>
        <p:nvSpPr>
          <p:cNvPr id="4" name="Rectangle 3"/>
          <p:cNvSpPr/>
          <p:nvPr/>
        </p:nvSpPr>
        <p:spPr>
          <a:xfrm>
            <a:off x="3114402" y="641000"/>
            <a:ext cx="5767251" cy="16439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4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Domenica 4 ottobre.</a:t>
            </a:r>
            <a:endParaRPr lang="el-GR" sz="4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indent="-5715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44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l-GR" sz="4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8373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708366" y="6356350"/>
            <a:ext cx="5445034" cy="365125"/>
          </a:xfrm>
        </p:spPr>
        <p:txBody>
          <a:bodyPr/>
          <a:lstStyle/>
          <a:p>
            <a:r>
              <a:rPr lang="it-IT" dirty="0" smtClean="0"/>
              <a:t>PELOPONNESO di eccellenza Soggiorno linguistico 27 settembe - 4 ottobre 2026</a:t>
            </a:r>
            <a:endParaRPr lang="el-G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5FE8D-9C37-4ED3-99BE-119CD3C1DA99}" type="slidenum">
              <a:rPr lang="el-GR" smtClean="0"/>
              <a:t>18</a:t>
            </a:fld>
            <a:endParaRPr lang="el-GR"/>
          </a:p>
        </p:txBody>
      </p:sp>
      <p:sp>
        <p:nvSpPr>
          <p:cNvPr id="4" name="Rectangle 3"/>
          <p:cNvSpPr/>
          <p:nvPr/>
        </p:nvSpPr>
        <p:spPr>
          <a:xfrm>
            <a:off x="235132" y="431176"/>
            <a:ext cx="5939246" cy="5266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4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Ferrovia a cremagliera “Odondotos” lungo la gola di Vuraikos.</a:t>
            </a:r>
            <a:endParaRPr lang="el-GR" sz="4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indent="-5715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4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Ritorno ad Atene, fine del soggiorno</a:t>
            </a:r>
            <a:endParaRPr lang="el-GR" sz="44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4429" y="574766"/>
            <a:ext cx="7057571" cy="3387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249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717074" y="6356350"/>
            <a:ext cx="5436326" cy="365125"/>
          </a:xfrm>
        </p:spPr>
        <p:txBody>
          <a:bodyPr/>
          <a:lstStyle/>
          <a:p>
            <a:r>
              <a:rPr lang="it-IT" dirty="0" smtClean="0"/>
              <a:t>PELOPONNESO di eccellenza Soggiorno linguistico 27 settembe - 4 ottobre 2026</a:t>
            </a:r>
            <a:endParaRPr lang="el-G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5FE8D-9C37-4ED3-99BE-119CD3C1DA99}" type="slidenum">
              <a:rPr lang="el-GR" smtClean="0"/>
              <a:t>19</a:t>
            </a:fld>
            <a:endParaRPr lang="el-GR"/>
          </a:p>
        </p:txBody>
      </p:sp>
      <p:sp>
        <p:nvSpPr>
          <p:cNvPr id="4" name="Rectangle 3"/>
          <p:cNvSpPr/>
          <p:nvPr/>
        </p:nvSpPr>
        <p:spPr>
          <a:xfrm>
            <a:off x="587828" y="767682"/>
            <a:ext cx="11016343" cy="47470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4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Scadenze.</a:t>
            </a:r>
            <a:endParaRPr lang="el-GR" sz="4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indent="-5715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44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Adesione preliminare inviando </a:t>
            </a:r>
            <a:r>
              <a:rPr lang="it-IT" sz="4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email a </a:t>
            </a:r>
            <a:r>
              <a:rPr lang="it-IT" sz="4400" u="sng" dirty="0">
                <a:solidFill>
                  <a:srgbClr val="0563C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parlogreco@gmail.com</a:t>
            </a:r>
            <a:r>
              <a:rPr lang="it-IT" sz="4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entro il 10 aprile. </a:t>
            </a:r>
            <a:endParaRPr lang="el-GR" sz="4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indent="-5715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44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Acconto </a:t>
            </a:r>
            <a:r>
              <a:rPr lang="it-IT" sz="4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pari a circa il 30% del preventivo entro il 30 maggio.</a:t>
            </a:r>
            <a:endParaRPr lang="el-GR" sz="4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indent="-5715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4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Saldo entro il 30 agosto.</a:t>
            </a:r>
            <a:endParaRPr lang="el-GR" sz="4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8243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523</TotalTime>
  <Words>611</Words>
  <Application>Microsoft Office PowerPoint</Application>
  <PresentationFormat>Widescreen</PresentationFormat>
  <Paragraphs>91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Arial Black</vt:lpstr>
      <vt:lpstr>Calibri</vt:lpstr>
      <vt:lpstr>Calibri Light</vt:lpstr>
      <vt:lpstr>Edwardian Script ITC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Dell</cp:lastModifiedBy>
  <cp:revision>32</cp:revision>
  <dcterms:created xsi:type="dcterms:W3CDTF">2026-03-14T20:32:43Z</dcterms:created>
  <dcterms:modified xsi:type="dcterms:W3CDTF">2026-03-15T19:21:47Z</dcterms:modified>
</cp:coreProperties>
</file>